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935" r:id="rId3"/>
    <p:sldId id="1027" r:id="rId4"/>
    <p:sldId id="1054" r:id="rId5"/>
    <p:sldId id="1055" r:id="rId6"/>
    <p:sldId id="1056" r:id="rId7"/>
    <p:sldId id="1057" r:id="rId8"/>
    <p:sldId id="1058" r:id="rId9"/>
    <p:sldId id="1059" r:id="rId10"/>
    <p:sldId id="1060" r:id="rId11"/>
    <p:sldId id="934" r:id="rId12"/>
    <p:sldId id="1011" r:id="rId13"/>
    <p:sldId id="994" r:id="rId14"/>
    <p:sldId id="1024" r:id="rId15"/>
    <p:sldId id="1025" r:id="rId16"/>
    <p:sldId id="1026" r:id="rId17"/>
    <p:sldId id="1023" r:id="rId18"/>
    <p:sldId id="991" r:id="rId19"/>
    <p:sldId id="992" r:id="rId20"/>
    <p:sldId id="995" r:id="rId21"/>
    <p:sldId id="1065" r:id="rId22"/>
    <p:sldId id="1066" r:id="rId23"/>
    <p:sldId id="1067" r:id="rId24"/>
    <p:sldId id="1068" r:id="rId25"/>
    <p:sldId id="1069" r:id="rId26"/>
    <p:sldId id="1070" r:id="rId27"/>
    <p:sldId id="1071" r:id="rId28"/>
    <p:sldId id="1072" r:id="rId29"/>
    <p:sldId id="1073" r:id="rId30"/>
    <p:sldId id="1074" r:id="rId31"/>
    <p:sldId id="1075" r:id="rId32"/>
    <p:sldId id="1076" r:id="rId33"/>
    <p:sldId id="1077" r:id="rId34"/>
    <p:sldId id="1078" r:id="rId35"/>
    <p:sldId id="1079" r:id="rId36"/>
    <p:sldId id="1080" r:id="rId37"/>
    <p:sldId id="1081" r:id="rId38"/>
    <p:sldId id="1084" r:id="rId39"/>
    <p:sldId id="1082" r:id="rId40"/>
    <p:sldId id="1083" r:id="rId41"/>
    <p:sldId id="1032" r:id="rId4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651D09-B048-4B4C-B60E-7C6E2F7797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B9079E-8CA2-4341-80E6-9BAE7D6BE2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8EBA19-FE61-7448-9F5D-80EB5B0EE6D5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8704AD-08D3-A348-99AF-4CB7496519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9FD3E95-D11A-034C-8A9C-CAA266242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2C5B3-3401-F648-AB5F-07A2C6DF3D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B604E-EC08-5046-9A78-13C2D1B5A1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AEEBED-D4C0-5941-9E47-D41FCBD2C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73FB3B1A-2E93-0B47-9779-777C2B118D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5701F37A-D96D-7341-B67E-2F08C14E08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9DA4062-39B1-C74A-B77A-4E353878AB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0051A1-DE67-1845-AC3D-C6300DDB2AB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C5A11-FC23-A04B-89F8-B2C20171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AE03-A390-FF4C-92F5-4956CA62C2E4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07664-B085-644E-8BB1-A7DF8B50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1F889-F5B2-D74B-95E2-B1787EC0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F37E7-33D0-4C4E-B75E-3AD6FD04D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5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639DA-006F-8842-A0BB-21B5815E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539D-06E6-7748-9BA4-D22567E02F06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349C-52E1-BE40-B359-313D3A99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41172-E479-0843-B803-587F7C94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F56E-F111-8244-8DC6-814EB4A213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54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6B255-0CC7-8147-BAEB-C09CB3D3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02B6C-B476-9B40-897B-845FF8AA2FE3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EF28B-9195-024D-B07E-5FE20111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4E9EC-AD2E-844E-A34D-B3E762A7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54D29-AE09-5C40-88DA-D06B3A646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44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DF199-7BCD-A84F-AD13-D2165968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83B9-7E06-EB44-8ABC-0009BD58B4AF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AFA6F-9F17-9044-BBE8-7AA81313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99EA7-F5D2-174D-B4B5-E6FEB94B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A871-0CF1-5745-80C5-3941533FD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6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5D089-8104-7B43-A3BB-DFAF243C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46F8-C5BF-724E-A54D-AB27584BAF2F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08B93-BD6A-9441-B5BA-A1A905B2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8CEC2-1380-7249-BFF0-85B075D4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94AD9-D9F2-3D45-BB6F-4DD5C114B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36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C820B2-98C1-484A-BCA8-1F9B96C25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6043-8BF4-8049-8FE6-AFC591F10103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50523E-3E26-2E4E-9720-B2A7AA79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4253D0-09E9-FC41-B415-7848E8FB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3BBE2-F47F-D74E-A2A4-1F6890250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01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977D358-9604-3949-8638-935D7083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4D5F6-028F-E54C-ACAE-6AA97CCFC375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DF6578-B2C4-A941-B7F2-2D8ABE9B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C0D453-F79D-C147-9256-E1A48D19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D9F1-99CC-C941-92AD-B4D3E4FA2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49E4C4E-DA8D-9948-907A-AAA724EE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ADDD-6460-0A4B-A717-F75E3089D5CD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D907C0-8AD4-0440-B869-13534BEC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BF71205-79C3-9A46-A9A8-6772AEE4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7AEF-27E4-694A-8BE8-506CEA0FD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51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4D01E1-69AD-8149-80D5-3281FB9C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0953-635B-2840-9087-4CA4B360A0C6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4E721-6EAC-2340-93A2-D55419BF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523D97-A905-AA4B-A25B-F54D9066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B29F-5C47-5B40-A77F-21C61A014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19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A59314-E752-EA4A-8F87-FC11581E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C8F10-83FE-1243-A25F-2ABCBCDC8562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5AB19C-B2A3-3849-927C-C32E070C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CC3AE8-AB72-7E48-929F-C5158789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5C770-D684-C54E-893F-450230183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7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4C814E-4A3F-7E4D-A9D1-8138FCBC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880B-A4B6-3A4D-ACAA-DAC0DE113E00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BD9C69-E24E-BC4F-83E9-DCD064C8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4DBF18-8EA6-DA43-BEF0-9E427EC6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C56E-73D0-B840-B0C0-C722BFA06B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5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9BB1562-9EF2-9C4E-90B2-C6CF632C45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05766F-C493-9241-BEFA-CE86817BF6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2939E-5010-1944-B342-306F1B242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6E1EA9-FE46-1044-BAB4-A44682AD90DC}" type="datetimeFigureOut">
              <a:rPr lang="en-US" altLang="en-US"/>
              <a:pPr>
                <a:defRPr/>
              </a:pPr>
              <a:t>4/15/20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3B475-2694-BA45-A183-C2A8B43C4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13037-132C-594C-91F7-94AADDD0C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276B7C-A90C-4A46-939C-1CD41040E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uPu1dRRfTY" TargetMode="External"/><Relationship Id="rId2" Type="http://schemas.openxmlformats.org/officeDocument/2006/relationships/hyperlink" Target="http://www.youtube.com/watch?v=15JsYSZIT-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File:NA_hybrid.sv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mailto:scarr@mun.ca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omichealth.com/en-US/oncotype_iq_products/oncotype_dx.aspx" TargetMode="External"/><Relationship Id="rId2" Type="http://schemas.openxmlformats.org/officeDocument/2006/relationships/hyperlink" Target="https://www.oncotypeiq.com/en-U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adium_Gir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D228B833-82F8-E648-B9E2-D9623D0F0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Cancer Biology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Biol 445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925FD-61BB-E641-B922-7D4F705C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Spring 2020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Dr. Heidi Super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Lecture 27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4-15-2020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2E6FA424-E95D-7F43-B40C-2C5B8BBF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Finally….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CF279450-734C-5C4A-8712-0A4170B81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altLang="en-US"/>
              <a:t>A reminder, that we cannot avoid some level of radiation, both UV and ionizing.  There are many natural sources.  ~80% of our exposures come from natural sources.  </a:t>
            </a:r>
          </a:p>
          <a:p>
            <a:endParaRPr lang="en-US" altLang="en-US"/>
          </a:p>
          <a:p>
            <a:r>
              <a:rPr lang="en-US" altLang="en-US"/>
              <a:t>Linking radiation to disease requires normalizing to normal exposure—Background Equivalent Radiation Time (BERT)</a:t>
            </a:r>
          </a:p>
          <a:p>
            <a:r>
              <a:rPr lang="en-US" altLang="en-US"/>
              <a:t>See Table 6-3</a:t>
            </a:r>
          </a:p>
        </p:txBody>
      </p:sp>
    </p:spTree>
    <p:extLst>
      <p:ext uri="{BB962C8B-B14F-4D97-AF65-F5344CB8AC3E}">
        <p14:creationId xmlns:p14="http://schemas.microsoft.com/office/powerpoint/2010/main" val="3996750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B483C-9F5A-8145-A0D8-2F8F0876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were we…continued?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40BF9-8409-834D-9031-C6D1E954F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831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Cancer detection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cancer screening?  How is it different from a procedure like a biopsy?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ultimate goal of cancer screening?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 some examples of cancer screening procedures.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B7E68385-9735-BA44-8AEC-90832687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Colon cancer screening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1B2C7DB7-979D-DC4F-8C46-6E43095B1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are 3 ways to screen for colon cancer?</a:t>
            </a:r>
          </a:p>
          <a:p>
            <a:pPr lvl="1"/>
            <a:r>
              <a:rPr lang="en-US" altLang="en-US" dirty="0"/>
              <a:t>How does each work? 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  <a:p>
            <a:pPr marL="457200" lvl="1" indent="0">
              <a:buNone/>
            </a:pPr>
            <a:r>
              <a:rPr lang="en-US" altLang="en-US" dirty="0"/>
              <a:t>At home, fecal tests (collection at home), have made colon cancer screening easier and less complicated than in the past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956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D40E94D2-85A1-034B-97C9-B3A234BA8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Signs of colon cancer in feces—presence of blood or DNA with mutations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F61567CC-18FD-9E4C-96F9-D94D77263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2057399"/>
            <a:ext cx="8229600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3200" b="1" dirty="0"/>
              <a:t>Fecal examination</a:t>
            </a:r>
            <a:r>
              <a:rPr lang="en-US" altLang="en-US" sz="3200" dirty="0"/>
              <a:t> fecal occult blood test—</a:t>
            </a:r>
            <a:r>
              <a:rPr lang="en-US" altLang="en-US" sz="3200" b="1" dirty="0"/>
              <a:t>FBOT</a:t>
            </a:r>
            <a:r>
              <a:rPr lang="en-US" altLang="en-US" sz="3200" dirty="0"/>
              <a:t> or fecal immunological test --</a:t>
            </a:r>
            <a:r>
              <a:rPr lang="en-US" altLang="en-US" sz="3200" b="1" dirty="0"/>
              <a:t>FIT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/>
              <a:t>Identifies blood in feces---an abnormal condition that may indicate colon cancer—collection done at home.  Sample dropped off at local lab.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altLang="en-US" sz="3200" dirty="0"/>
          </a:p>
          <a:p>
            <a:pPr lvl="1">
              <a:lnSpc>
                <a:spcPct val="90000"/>
              </a:lnSpc>
            </a:pPr>
            <a:r>
              <a:rPr lang="en-US" altLang="en-US" sz="3200" b="1" dirty="0"/>
              <a:t>Gene testing</a:t>
            </a:r>
            <a:r>
              <a:rPr lang="en-US" altLang="en-US" sz="3200" dirty="0"/>
              <a:t> on cells found in feces—Looking for APC mutations!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77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B606-B94A-9A40-A04C-74C83AC5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paper  linked next to lecture link.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2D7C0-7F58-5A4A-B545-B17B2698D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Discusses fecal DNA analysis---Really interesting what can be done to detect mutations in genes you have studied--from cancer cell DNA sloughed to feces.</a:t>
            </a:r>
          </a:p>
          <a:p>
            <a:endParaRPr lang="en-US" dirty="0"/>
          </a:p>
          <a:p>
            <a:r>
              <a:rPr lang="en-US" b="1" i="1" dirty="0"/>
              <a:t>Cologuard</a:t>
            </a:r>
            <a:r>
              <a:rPr lang="en-US" dirty="0"/>
              <a:t> even tests for epigenetic changes in target genes.</a:t>
            </a:r>
          </a:p>
        </p:txBody>
      </p:sp>
    </p:spTree>
    <p:extLst>
      <p:ext uri="{BB962C8B-B14F-4D97-AF65-F5344CB8AC3E}">
        <p14:creationId xmlns:p14="http://schemas.microsoft.com/office/powerpoint/2010/main" val="334732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4811-A209-8743-A90F-947C8A47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Epigenetic changes?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12B3E-4DDB-6848-A05C-7639668E4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change in the DNA sequence itself, but a chemical  modification of the regulatory sequences of the DNA changes how much transcription takes place---so ultimately how much protein is produced from that gene.</a:t>
            </a:r>
          </a:p>
          <a:p>
            <a:endParaRPr lang="en-US" dirty="0"/>
          </a:p>
          <a:p>
            <a:r>
              <a:rPr lang="en-US" dirty="0"/>
              <a:t>i.e.  Addition of methyl groups to promoter of genes usually inhibits transcription of that gene.</a:t>
            </a:r>
          </a:p>
        </p:txBody>
      </p:sp>
    </p:spTree>
    <p:extLst>
      <p:ext uri="{BB962C8B-B14F-4D97-AF65-F5344CB8AC3E}">
        <p14:creationId xmlns:p14="http://schemas.microsoft.com/office/powerpoint/2010/main" val="418802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81935-00A5-614D-830E-D102730C1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310274-E5EE-8C4B-83A5-D5EB64C6C3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1" y="1066800"/>
            <a:ext cx="5393682" cy="569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25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FC2672C7-97AB-7C4C-B58C-5CF8B85E3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-152400"/>
            <a:ext cx="8229600" cy="1143000"/>
          </a:xfrm>
        </p:spPr>
        <p:txBody>
          <a:bodyPr/>
          <a:lstStyle/>
          <a:p>
            <a:r>
              <a:rPr lang="en-US" alt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1B86C-346C-8242-9811-5F67F6903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204" y="687805"/>
            <a:ext cx="8456195" cy="655119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/>
              <a:t>Tests that find polyps and cancer</a:t>
            </a:r>
          </a:p>
          <a:p>
            <a:pPr>
              <a:defRPr/>
            </a:pPr>
            <a:r>
              <a:rPr lang="en-US" sz="2400" dirty="0"/>
              <a:t>Flexible sigmoidoscopy every 5 years*</a:t>
            </a:r>
          </a:p>
          <a:p>
            <a:pPr>
              <a:defRPr/>
            </a:pPr>
            <a:r>
              <a:rPr lang="en-US" sz="2400" dirty="0"/>
              <a:t>Colonoscopy every 10 years</a:t>
            </a:r>
          </a:p>
          <a:p>
            <a:pPr>
              <a:defRPr/>
            </a:pPr>
            <a:r>
              <a:rPr lang="en-US" sz="2400" dirty="0"/>
              <a:t>Double-contrast barium enema every 5 years*</a:t>
            </a:r>
          </a:p>
          <a:p>
            <a:pPr>
              <a:defRPr/>
            </a:pPr>
            <a:r>
              <a:rPr lang="en-US" sz="2400" dirty="0"/>
              <a:t>CT colonography (virtual colonoscopy) every 5 years*</a:t>
            </a:r>
          </a:p>
          <a:p>
            <a:pPr>
              <a:defRPr/>
            </a:pPr>
            <a:r>
              <a:rPr lang="en-US" sz="2400" b="1" dirty="0"/>
              <a:t>Tests that mainly find cancer</a:t>
            </a:r>
          </a:p>
          <a:p>
            <a:pPr>
              <a:defRPr/>
            </a:pPr>
            <a:r>
              <a:rPr lang="en-US" sz="2400" dirty="0"/>
              <a:t>Guaiac-based fecal occult blood test (</a:t>
            </a:r>
            <a:r>
              <a:rPr lang="en-US" sz="2400" dirty="0" err="1"/>
              <a:t>gFOBT</a:t>
            </a:r>
            <a:r>
              <a:rPr lang="en-US" sz="2400" dirty="0"/>
              <a:t>) every year*,**</a:t>
            </a:r>
          </a:p>
          <a:p>
            <a:pPr>
              <a:defRPr/>
            </a:pPr>
            <a:r>
              <a:rPr lang="en-US" sz="2400" dirty="0"/>
              <a:t>Fecal immunochemical test (FIT) every year*,**</a:t>
            </a:r>
          </a:p>
          <a:p>
            <a:pPr>
              <a:defRPr/>
            </a:pPr>
            <a:r>
              <a:rPr lang="en-US" sz="2400" dirty="0"/>
              <a:t>Stool DNA test (</a:t>
            </a:r>
            <a:r>
              <a:rPr lang="en-US" sz="2400" dirty="0" err="1"/>
              <a:t>sDNA</a:t>
            </a:r>
            <a:r>
              <a:rPr lang="en-US" sz="2400" dirty="0"/>
              <a:t>) every 3 years*</a:t>
            </a:r>
          </a:p>
          <a:p>
            <a:pPr>
              <a:defRPr/>
            </a:pPr>
            <a:r>
              <a:rPr lang="en-US" sz="2400" i="1" dirty="0"/>
              <a:t>*Colonoscopy should be done if test results are positive.</a:t>
            </a:r>
            <a:endParaRPr lang="en-US" sz="2400" dirty="0"/>
          </a:p>
          <a:p>
            <a:pPr>
              <a:defRPr/>
            </a:pPr>
            <a:r>
              <a:rPr lang="en-US" sz="2400" i="1" dirty="0"/>
              <a:t>** Highly-sensitive versions of these tests should be used with the take-home multiple sample method. An FOBT or FIT done during a digital rectal exam in the doctor's office is not adequate for screening.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4512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0707681F-A5C6-3740-9D4C-3CE8111E1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Educating the public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A9123-5ABA-3D47-8F5E-6C6BDD45D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After the death of her husband, Jay Monahan, Katie Couric made the nation more aware of the disease and its prevention.  She agreed to have her colonoscopy televised!</a:t>
            </a:r>
          </a:p>
          <a:p>
            <a:pPr>
              <a:defRPr/>
            </a:pPr>
            <a:r>
              <a:rPr lang="en-US" dirty="0">
                <a:hlinkClick r:id="rId2"/>
              </a:rPr>
              <a:t>http://www.youtube.com/watch?v=15JsYSZIT-Q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Later---Homer Simpson agreed too!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hlinkClick r:id="rId3"/>
              </a:rPr>
              <a:t>http://www.youtube.com/watch?v=6uPu1dRRfTY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3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EC6273B3-75B1-3C42-95AD-FA53FD1F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7A79C-6279-C045-9764-F2CD13BE0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Both videos are were produced for organization led by Couric and many celebrities---Stand Up To Cancer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http://www.standup2cancer.org/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2467" name="Picture 4">
            <a:extLst>
              <a:ext uri="{FF2B5EF4-FFF2-40B4-BE49-F238E27FC236}">
                <a16:creationId xmlns:a16="http://schemas.microsoft.com/office/drawing/2014/main" id="{A1A2AC04-6226-2A4E-A8FC-95A006A3C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0" y="3209925"/>
            <a:ext cx="182721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14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C020-2E6C-2249-87BE-21254494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F857-6F64-FC45-8B90-2EE4321A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791200"/>
          </a:xfrm>
        </p:spPr>
        <p:txBody>
          <a:bodyPr/>
          <a:lstStyle/>
          <a:p>
            <a:r>
              <a:rPr lang="en-US" dirty="0"/>
              <a:t>Quiz 4---Please check blackboard for your scores and my comments.   Please let me know if you can’t see something---I gave scores for each question and comments on most answers.  You should see more than just an overall score. </a:t>
            </a:r>
          </a:p>
          <a:p>
            <a:endParaRPr lang="en-US" dirty="0"/>
          </a:p>
          <a:p>
            <a:r>
              <a:rPr lang="en-US" dirty="0"/>
              <a:t>Please email me to discuss any questions you may have.  I’m happy to have a second look. </a:t>
            </a:r>
          </a:p>
        </p:txBody>
      </p:sp>
    </p:spTree>
    <p:extLst>
      <p:ext uri="{BB962C8B-B14F-4D97-AF65-F5344CB8AC3E}">
        <p14:creationId xmlns:p14="http://schemas.microsoft.com/office/powerpoint/2010/main" val="1625578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8CE67352-F7DA-9D42-997F-089BD43A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/>
              <a:t>Screening by blood tests--immunodetection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2B8F8ACE-4289-D644-AFFC-16BAD0BE31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Blood samples can be analyzed for tumor-specific antigens</a:t>
            </a:r>
          </a:p>
          <a:p>
            <a:endParaRPr lang="en-US" altLang="en-US"/>
          </a:p>
          <a:p>
            <a:pPr lvl="1"/>
            <a:r>
              <a:rPr lang="en-US" altLang="en-US"/>
              <a:t>e.g.  Prostate specific antigen (PSA), now a routine screen for men to screen for prostate cancer.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PSA is not tumor-specific, but produced in very low levels in men with normal sized prostate</a:t>
            </a:r>
          </a:p>
        </p:txBody>
      </p:sp>
    </p:spTree>
    <p:extLst>
      <p:ext uri="{BB962C8B-B14F-4D97-AF65-F5344CB8AC3E}">
        <p14:creationId xmlns:p14="http://schemas.microsoft.com/office/powerpoint/2010/main" val="1387688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6C05C1E2-2550-2E43-BB97-E2EC4EB52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/>
              <a:t>Cancer research includes continuous search for tumor-specific molecules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D2A222BD-2D60-914F-BDF5-3F9C048DC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2">
              <a:buFont typeface="Arial" panose="020B0604020202020204" pitchFamily="34" charset="0"/>
              <a:buNone/>
            </a:pPr>
            <a:r>
              <a:rPr lang="en-US" altLang="en-US" sz="3200"/>
              <a:t>Why?</a:t>
            </a:r>
          </a:p>
          <a:p>
            <a:pPr lvl="2">
              <a:buFont typeface="Arial" panose="020B0604020202020204" pitchFamily="34" charset="0"/>
              <a:buNone/>
            </a:pPr>
            <a:endParaRPr lang="en-US" altLang="en-US" sz="3200"/>
          </a:p>
          <a:p>
            <a:pPr lvl="2"/>
            <a:r>
              <a:rPr lang="en-US" altLang="en-US" sz="3200"/>
              <a:t>New, more specific screening/diagnostic tools</a:t>
            </a:r>
          </a:p>
          <a:p>
            <a:pPr lvl="2"/>
            <a:r>
              <a:rPr lang="en-US" altLang="en-US" sz="3200"/>
              <a:t>Molecular targets for therapy---always trying to limit damage to normal cells while killing cancer cells</a:t>
            </a:r>
          </a:p>
          <a:p>
            <a:pPr lvl="2"/>
            <a:r>
              <a:rPr lang="en-US" altLang="en-US" sz="3200"/>
              <a:t>Monitoring effectiveness of treatment.</a:t>
            </a:r>
          </a:p>
          <a:p>
            <a:pPr lvl="3"/>
            <a:r>
              <a:rPr lang="en-US" altLang="en-US" sz="2800"/>
              <a:t>Assaying </a:t>
            </a:r>
            <a:r>
              <a:rPr lang="en-US" altLang="en-US" sz="2800" b="1"/>
              <a:t>minimal residual disease--MRD</a:t>
            </a:r>
            <a:r>
              <a:rPr lang="en-US" altLang="en-US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041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3794F1A9-7F8D-5F4D-881D-9F4719D41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B85A48FF-CB1E-7647-A902-F707AD194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New paper linked to website---analyzing  blood for circulating tumor cells or for tumor-specific free (outside of cells)  DNA in blood.</a:t>
            </a:r>
          </a:p>
          <a:p>
            <a:endParaRPr lang="en-US" altLang="en-US"/>
          </a:p>
          <a:p>
            <a:r>
              <a:rPr lang="en-US" altLang="en-US"/>
              <a:t>Think about gene alterations you’ve learned about.  How might you design a test for MRD for a specific cancer type?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005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C7BAB6BD-CCAF-4244-88E4-339993E0B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989A4CD8-EF24-A744-A1F0-4230BD57F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Many/most types of cancer completely rely on molecular analysis for diagnosis and treatment plan.</a:t>
            </a:r>
          </a:p>
          <a:p>
            <a:r>
              <a:rPr lang="en-US" altLang="en-US"/>
              <a:t>Even with one tissue, dozens of types of cancer may occur.</a:t>
            </a:r>
          </a:p>
          <a:p>
            <a:r>
              <a:rPr lang="en-US" altLang="en-US"/>
              <a:t>There are at least 8 subtypes of acute myeloid leukemia, many with consistent recurring gene alterations.</a:t>
            </a:r>
          </a:p>
        </p:txBody>
      </p:sp>
    </p:spTree>
    <p:extLst>
      <p:ext uri="{BB962C8B-B14F-4D97-AF65-F5344CB8AC3E}">
        <p14:creationId xmlns:p14="http://schemas.microsoft.com/office/powerpoint/2010/main" val="1292324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457C8-85D7-254A-BB97-73330181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Another example</a:t>
            </a:r>
            <a:br>
              <a:rPr lang="en-US" dirty="0"/>
            </a:br>
            <a:r>
              <a:rPr lang="en-US" dirty="0"/>
              <a:t>Breast cancer is not one disease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0A843925-A5F7-B54F-A96C-FB4BFBEE4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5029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Breast tissue consists of MANY cell types and cancer can occur in any of the types. </a:t>
            </a:r>
          </a:p>
          <a:p>
            <a:pPr lvl="1">
              <a:defRPr/>
            </a:pPr>
            <a:r>
              <a:rPr lang="en-US" altLang="en-US" b="1" dirty="0"/>
              <a:t>Among the cancer cells, they may differ greatly in gene expression/gene alteration</a:t>
            </a:r>
          </a:p>
          <a:p>
            <a:pPr>
              <a:defRPr/>
            </a:pPr>
            <a:r>
              <a:rPr lang="en-US" altLang="en-US" dirty="0"/>
              <a:t>Estrogen Receptor positive</a:t>
            </a:r>
          </a:p>
          <a:p>
            <a:pPr>
              <a:defRPr/>
            </a:pPr>
            <a:r>
              <a:rPr lang="en-US" altLang="en-US" dirty="0"/>
              <a:t>HER2 positive</a:t>
            </a:r>
          </a:p>
          <a:p>
            <a:pPr>
              <a:defRPr/>
            </a:pPr>
            <a:r>
              <a:rPr lang="en-US" altLang="en-US" dirty="0"/>
              <a:t>Progesterone positive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dirty="0"/>
              <a:t>OR</a:t>
            </a:r>
          </a:p>
          <a:p>
            <a:pPr>
              <a:defRPr/>
            </a:pPr>
            <a:r>
              <a:rPr lang="en-US" altLang="en-US" dirty="0"/>
              <a:t>Triple negative breast cancer</a:t>
            </a:r>
          </a:p>
        </p:txBody>
      </p:sp>
    </p:spTree>
    <p:extLst>
      <p:ext uri="{BB962C8B-B14F-4D97-AF65-F5344CB8AC3E}">
        <p14:creationId xmlns:p14="http://schemas.microsoft.com/office/powerpoint/2010/main" val="4077879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1C4F1694-CFD4-DF49-829E-BF055F7A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66533995-A3DB-F74B-9545-5DD27E03A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Each type of breast cancer will have a different plan of treatment based on the cell surface molecules expressed (or not expressed).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How does one discover a tumor-specific molecule?   What are some of the methods?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998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74" name="Group 114">
            <a:extLst>
              <a:ext uri="{FF2B5EF4-FFF2-40B4-BE49-F238E27FC236}">
                <a16:creationId xmlns:a16="http://schemas.microsoft.com/office/drawing/2014/main" id="{86B3AA27-C30B-4F49-B220-06F64E9C029C}"/>
              </a:ext>
            </a:extLst>
          </p:cNvPr>
          <p:cNvGraphicFramePr>
            <a:graphicFrameLocks noGrp="1"/>
          </p:cNvGraphicFramePr>
          <p:nvPr/>
        </p:nvGraphicFramePr>
        <p:xfrm>
          <a:off x="557213" y="-354182363"/>
          <a:ext cx="8081962" cy="715224313"/>
        </p:xfrm>
        <a:graphic>
          <a:graphicData uri="http://schemas.openxmlformats.org/drawingml/2006/table">
            <a:tbl>
              <a:tblPr/>
              <a:tblGrid>
                <a:gridCol w="20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5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522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1433" marR="9143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1433" marR="91433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63" name="Group 103">
            <a:extLst>
              <a:ext uri="{FF2B5EF4-FFF2-40B4-BE49-F238E27FC236}">
                <a16:creationId xmlns:a16="http://schemas.microsoft.com/office/drawing/2014/main" id="{F9AACCCD-A7C1-0147-BD9F-9D09A962A6EE}"/>
              </a:ext>
            </a:extLst>
          </p:cNvPr>
          <p:cNvGraphicFramePr>
            <a:graphicFrameLocks noGrp="1"/>
          </p:cNvGraphicFramePr>
          <p:nvPr/>
        </p:nvGraphicFramePr>
        <p:xfrm>
          <a:off x="739775" y="-354172838"/>
          <a:ext cx="7804150" cy="715224313"/>
        </p:xfrm>
        <a:graphic>
          <a:graphicData uri="http://schemas.openxmlformats.org/drawingml/2006/table">
            <a:tbl>
              <a:tblPr/>
              <a:tblGrid>
                <a:gridCol w="487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22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8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1368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019" name="Group 59">
            <a:extLst>
              <a:ext uri="{FF2B5EF4-FFF2-40B4-BE49-F238E27FC236}">
                <a16:creationId xmlns:a16="http://schemas.microsoft.com/office/drawing/2014/main" id="{2319468A-3186-5849-816A-AA3647AE72A0}"/>
              </a:ext>
            </a:extLst>
          </p:cNvPr>
          <p:cNvGraphicFramePr>
            <a:graphicFrameLocks noGrp="1"/>
          </p:cNvGraphicFramePr>
          <p:nvPr/>
        </p:nvGraphicFramePr>
        <p:xfrm>
          <a:off x="749300" y="-352337688"/>
          <a:ext cx="4860925" cy="6831013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7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3572" name="Picture 122" descr="DNA microarray">
            <a:extLst>
              <a:ext uri="{FF2B5EF4-FFF2-40B4-BE49-F238E27FC236}">
                <a16:creationId xmlns:a16="http://schemas.microsoft.com/office/drawing/2014/main" id="{5A2BD6E6-6631-B342-AC27-53046B6AB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1600" y="-325221600"/>
            <a:ext cx="9444038" cy="137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3" name="Rectangle 25">
            <a:extLst>
              <a:ext uri="{FF2B5EF4-FFF2-40B4-BE49-F238E27FC236}">
                <a16:creationId xmlns:a16="http://schemas.microsoft.com/office/drawing/2014/main" id="{6148577F-9A9D-6641-83F3-B1FD0422341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Methods</a:t>
            </a:r>
          </a:p>
        </p:txBody>
      </p:sp>
      <p:sp>
        <p:nvSpPr>
          <p:cNvPr id="23574" name="Rectangle 26">
            <a:extLst>
              <a:ext uri="{FF2B5EF4-FFF2-40B4-BE49-F238E27FC236}">
                <a16:creationId xmlns:a16="http://schemas.microsoft.com/office/drawing/2014/main" id="{ABC8E658-0D46-7146-9302-B1A7CF10015B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/>
              <a:t>Gene expression analysis</a:t>
            </a:r>
          </a:p>
          <a:p>
            <a:pPr lvl="1"/>
            <a:r>
              <a:rPr lang="en-US" altLang="en-US"/>
              <a:t>Compare gene expression in tumor cells with normal tissue of the same type</a:t>
            </a:r>
          </a:p>
          <a:p>
            <a:pPr lvl="2"/>
            <a:r>
              <a:rPr lang="en-US" altLang="en-US"/>
              <a:t>Common assay = </a:t>
            </a:r>
            <a:r>
              <a:rPr lang="en-US" altLang="en-US" b="1"/>
              <a:t>DNA or protein microarray </a:t>
            </a:r>
          </a:p>
          <a:p>
            <a:pPr lvl="2"/>
            <a:endParaRPr lang="en-US" altLang="en-US" b="1"/>
          </a:p>
          <a:p>
            <a:pPr lvl="2"/>
            <a:r>
              <a:rPr lang="en-US" altLang="en-US"/>
              <a:t>Tests thousands of genes simultaneously to compare expression in normal and abnormal tissue.</a:t>
            </a:r>
          </a:p>
          <a:p>
            <a:pPr lvl="2"/>
            <a:endParaRPr lang="en-US" altLang="en-US"/>
          </a:p>
          <a:p>
            <a:pPr lvl="2"/>
            <a:r>
              <a:rPr lang="en-US" altLang="en-US"/>
              <a:t>Sometimes referred to as gene expression profiling.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381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cc430330">
            <a:extLst>
              <a:ext uri="{FF2B5EF4-FFF2-40B4-BE49-F238E27FC236}">
                <a16:creationId xmlns:a16="http://schemas.microsoft.com/office/drawing/2014/main" id="{5A17D00F-8784-4146-9F05-05CC8078A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228600"/>
            <a:ext cx="4824412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Text Box 3">
            <a:extLst>
              <a:ext uri="{FF2B5EF4-FFF2-40B4-BE49-F238E27FC236}">
                <a16:creationId xmlns:a16="http://schemas.microsoft.com/office/drawing/2014/main" id="{717ED391-1A03-C24F-9FB7-255F1DD58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0198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20-40,000 genes represented here</a:t>
            </a:r>
          </a:p>
        </p:txBody>
      </p:sp>
    </p:spTree>
    <p:extLst>
      <p:ext uri="{BB962C8B-B14F-4D97-AF65-F5344CB8AC3E}">
        <p14:creationId xmlns:p14="http://schemas.microsoft.com/office/powerpoint/2010/main" val="1683606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400px-NA_hybrid">
            <a:hlinkClick r:id="rId2"/>
            <a:extLst>
              <a:ext uri="{FF2B5EF4-FFF2-40B4-BE49-F238E27FC236}">
                <a16:creationId xmlns:a16="http://schemas.microsoft.com/office/drawing/2014/main" id="{D0F63798-5F30-FB4B-AE07-5D8FC3D86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00288"/>
            <a:ext cx="38100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6">
            <a:extLst>
              <a:ext uri="{FF2B5EF4-FFF2-40B4-BE49-F238E27FC236}">
                <a16:creationId xmlns:a16="http://schemas.microsoft.com/office/drawing/2014/main" id="{90B72785-9ECD-5A45-B20F-9DF64C166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72000" y="198438"/>
            <a:ext cx="160099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32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b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8">
            <a:extLst>
              <a:ext uri="{FF2B5EF4-FFF2-40B4-BE49-F238E27FC236}">
                <a16:creationId xmlns:a16="http://schemas.microsoft.com/office/drawing/2014/main" id="{5A4AD039-AA17-C44A-AE88-A87CCC1D0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41850" y="6945313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04" name="Rectangle 9">
            <a:extLst>
              <a:ext uri="{FF2B5EF4-FFF2-40B4-BE49-F238E27FC236}">
                <a16:creationId xmlns:a16="http://schemas.microsoft.com/office/drawing/2014/main" id="{4604F43D-EDEB-3D45-8F8A-22977A092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81463" y="6961188"/>
            <a:ext cx="8023226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Gautami" panose="020B0502040204020203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  <a:cs typeface="Gautami" panose="020B0502040204020203" pitchFamily="34" charset="0"/>
              </a:rPr>
              <a:t>Figure after Gibson &amp; Muse 2002; text material ©2008 by  </a:t>
            </a:r>
            <a:r>
              <a:rPr lang="en-US" altLang="en-US" sz="1800">
                <a:latin typeface="Arial" panose="020B0604020202020204" pitchFamily="34" charset="0"/>
                <a:cs typeface="Gautami" panose="020B0502040204020203" pitchFamily="34" charset="0"/>
                <a:hlinkClick r:id="rId4"/>
              </a:rPr>
              <a:t>Steven M. Carr</a:t>
            </a:r>
            <a:endParaRPr lang="en-US" altLang="en-US" sz="1800">
              <a:latin typeface="Arial" panose="020B0604020202020204" pitchFamily="34" charset="0"/>
              <a:cs typeface="Gautami" panose="020B0502040204020203" pitchFamily="34" charset="0"/>
            </a:endParaRPr>
          </a:p>
        </p:txBody>
      </p:sp>
      <p:sp>
        <p:nvSpPr>
          <p:cNvPr id="25605" name="Rectangle 10">
            <a:extLst>
              <a:ext uri="{FF2B5EF4-FFF2-40B4-BE49-F238E27FC236}">
                <a16:creationId xmlns:a16="http://schemas.microsoft.com/office/drawing/2014/main" id="{6F171843-667A-1F43-B081-61FC53789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41850" y="7602538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25606" name="Picture 7" descr="cDNA microarrays">
            <a:extLst>
              <a:ext uri="{FF2B5EF4-FFF2-40B4-BE49-F238E27FC236}">
                <a16:creationId xmlns:a16="http://schemas.microsoft.com/office/drawing/2014/main" id="{B01B97A6-7344-D845-B4F8-6C687CA43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7620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C8843AE-82A6-0848-A19D-029673B050B4}"/>
              </a:ext>
            </a:extLst>
          </p:cNvPr>
          <p:cNvSpPr/>
          <p:nvPr/>
        </p:nvSpPr>
        <p:spPr>
          <a:xfrm>
            <a:off x="4953000" y="3962400"/>
            <a:ext cx="2362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8" name="TextBox 8">
            <a:extLst>
              <a:ext uri="{FF2B5EF4-FFF2-40B4-BE49-F238E27FC236}">
                <a16:creationId xmlns:a16="http://schemas.microsoft.com/office/drawing/2014/main" id="{40075048-CCD6-DC46-9BFD-D660E7174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9624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Yellow= equal expression</a:t>
            </a:r>
          </a:p>
        </p:txBody>
      </p:sp>
      <p:sp>
        <p:nvSpPr>
          <p:cNvPr id="25609" name="TextBox 9">
            <a:extLst>
              <a:ext uri="{FF2B5EF4-FFF2-40B4-BE49-F238E27FC236}">
                <a16:creationId xmlns:a16="http://schemas.microsoft.com/office/drawing/2014/main" id="{8A1F9FC6-0C46-0D43-9DC6-2BBE5E31D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267200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Black = no expression</a:t>
            </a:r>
          </a:p>
        </p:txBody>
      </p:sp>
    </p:spTree>
    <p:extLst>
      <p:ext uri="{BB962C8B-B14F-4D97-AF65-F5344CB8AC3E}">
        <p14:creationId xmlns:p14="http://schemas.microsoft.com/office/powerpoint/2010/main" val="1671868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B1412CF-804A-5741-A01B-D17BEAC8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D436C686-0D8C-C948-B971-FE32B907F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Red spots indicate genes that are expressed at a higher level in the tumor cells (potential tumor antigens)</a:t>
            </a:r>
          </a:p>
          <a:p>
            <a:endParaRPr lang="en-US" altLang="en-US"/>
          </a:p>
          <a:p>
            <a:r>
              <a:rPr lang="en-US" altLang="en-US"/>
              <a:t>Green spots indicate genes that are expressed at lower levels in tumor cells. (potential tumor suppressor genes)</a:t>
            </a:r>
          </a:p>
        </p:txBody>
      </p:sp>
    </p:spTree>
    <p:extLst>
      <p:ext uri="{BB962C8B-B14F-4D97-AF65-F5344CB8AC3E}">
        <p14:creationId xmlns:p14="http://schemas.microsoft.com/office/powerpoint/2010/main" val="105386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7296-37F6-8548-B0BB-22335CB5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1743-5E49-A94D-9326-223AE1D00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had wrapped up ionizing radiation---how it damages DNA and it’s mutagenic properties make it a potent carcinogen.</a:t>
            </a:r>
          </a:p>
          <a:p>
            <a:endParaRPr lang="en-US" dirty="0"/>
          </a:p>
          <a:p>
            <a:r>
              <a:rPr lang="en-US" dirty="0"/>
              <a:t>I had omitted an interesting source of ionizing radiation---so let’s return.</a:t>
            </a:r>
          </a:p>
        </p:txBody>
      </p:sp>
    </p:spTree>
    <p:extLst>
      <p:ext uri="{BB962C8B-B14F-4D97-AF65-F5344CB8AC3E}">
        <p14:creationId xmlns:p14="http://schemas.microsoft.com/office/powerpoint/2010/main" val="1227820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8A84D1C8-7C34-214A-B5A5-1D63DEEE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Similar analysis for proteins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21B34C12-2A5F-AD4C-898D-56796AEB4C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Detection of differentially expressed proteins using antibodies.</a:t>
            </a:r>
          </a:p>
          <a:p>
            <a:endParaRPr lang="en-US" altLang="en-US"/>
          </a:p>
          <a:p>
            <a:r>
              <a:rPr lang="en-US" altLang="en-US"/>
              <a:t>Proteomic screening (Figure 11-3)</a:t>
            </a:r>
          </a:p>
        </p:txBody>
      </p:sp>
    </p:spTree>
    <p:extLst>
      <p:ext uri="{BB962C8B-B14F-4D97-AF65-F5344CB8AC3E}">
        <p14:creationId xmlns:p14="http://schemas.microsoft.com/office/powerpoint/2010/main" val="3135761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0B3A3A4C-087D-5A43-A82E-C9D10E20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4C3AEFC7-A3CD-EE48-8208-5A758872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These techniques are expensive and difficult to interpret/verify.  NOT PRACTICAL for everyone to have extensive gene expression analysis, even if they have a confirmed tumor.</a:t>
            </a:r>
          </a:p>
          <a:p>
            <a:endParaRPr lang="en-US" altLang="en-US"/>
          </a:p>
          <a:p>
            <a:r>
              <a:rPr lang="en-US" altLang="en-US"/>
              <a:t>However, many such analyses, have led to testing for a smaller number of potentially relevant genes for some cancer types.</a:t>
            </a:r>
          </a:p>
        </p:txBody>
      </p:sp>
    </p:spTree>
    <p:extLst>
      <p:ext uri="{BB962C8B-B14F-4D97-AF65-F5344CB8AC3E}">
        <p14:creationId xmlns:p14="http://schemas.microsoft.com/office/powerpoint/2010/main" val="1255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B1F079CD-D89B-D041-BA1C-C4F6ABA7F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Gaining ground…NGS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6EAB5F23-7C51-7349-9943-2D3507154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Actually, microarray is becoming less popular and direct DNA sequencing is becoming more common.  </a:t>
            </a:r>
          </a:p>
          <a:p>
            <a:r>
              <a:rPr lang="en-US" altLang="en-US"/>
              <a:t>Technologies collectively know as Next Generation Sequencing (NGS) allow whole genomes to be analyzed for cancer specific genetic changes.</a:t>
            </a:r>
          </a:p>
          <a:p>
            <a:r>
              <a:rPr lang="en-US" altLang="en-US"/>
              <a:t>Still expensive and not standard of care.</a:t>
            </a:r>
          </a:p>
        </p:txBody>
      </p:sp>
    </p:spTree>
    <p:extLst>
      <p:ext uri="{BB962C8B-B14F-4D97-AF65-F5344CB8AC3E}">
        <p14:creationId xmlns:p14="http://schemas.microsoft.com/office/powerpoint/2010/main" val="3539438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DE86505-5DA4-6048-8820-383AAF231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F2DC6B34-47B4-174F-8429-8A672DF11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Some genetic testing---of a smaller collection of genes---is more commonly performed for specific cancer types.</a:t>
            </a:r>
          </a:p>
        </p:txBody>
      </p:sp>
    </p:spTree>
    <p:extLst>
      <p:ext uri="{BB962C8B-B14F-4D97-AF65-F5344CB8AC3E}">
        <p14:creationId xmlns:p14="http://schemas.microsoft.com/office/powerpoint/2010/main" val="3671808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3A078BF0-4318-1A42-A063-88AA1FD6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Oncotype DX—breast cancer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C5ACE5F6-E28C-984D-9F87-BBE2F676B7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genetic test developed from lots of gene expression analysis experiments</a:t>
            </a:r>
          </a:p>
          <a:p>
            <a:r>
              <a:rPr lang="en-US" altLang="en-US"/>
              <a:t>Looks at a relevant set of </a:t>
            </a:r>
            <a:r>
              <a:rPr lang="en-US" altLang="en-US" u="sng"/>
              <a:t>21 genes</a:t>
            </a:r>
            <a:r>
              <a:rPr lang="en-US" altLang="en-US"/>
              <a:t>,  to predict recurrence probability in breast cancer.</a:t>
            </a:r>
          </a:p>
          <a:p>
            <a:endParaRPr lang="en-US" altLang="en-US"/>
          </a:p>
          <a:p>
            <a:r>
              <a:rPr lang="en-US" altLang="en-US"/>
              <a:t>Older types of analysis (or lack of analysis)  would over-treat some breast cancer and under-treat others.</a:t>
            </a:r>
          </a:p>
        </p:txBody>
      </p:sp>
    </p:spTree>
    <p:extLst>
      <p:ext uri="{BB962C8B-B14F-4D97-AF65-F5344CB8AC3E}">
        <p14:creationId xmlns:p14="http://schemas.microsoft.com/office/powerpoint/2010/main" val="25079112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71572A63-25B8-354A-89D4-3C2E4F88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D4942E47-8511-4D4A-8CEA-2F2DD0C08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Since I last taught this course, Oncotype DX tests have been developed for colon and prostate cancer too! </a:t>
            </a:r>
          </a:p>
          <a:p>
            <a:r>
              <a:rPr lang="en-US" altLang="en-US" dirty="0">
                <a:hlinkClick r:id="rId2"/>
              </a:rPr>
              <a:t>https://www.oncotypeiq.com/en-US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>
                <a:hlinkClick r:id="rId3"/>
              </a:rPr>
              <a:t>https://www.genomichealth.com/en-US/oncotype_iq_products/oncotype_dx.aspx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86517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86C647DD-97C4-934A-856C-17BFA125F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304CB7EF-71DD-A947-A1DD-3FB9C7141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These tests (and others like them) use scores based on genotypes/specific gene expression:</a:t>
            </a:r>
          </a:p>
          <a:p>
            <a:r>
              <a:rPr lang="en-US" altLang="en-US"/>
              <a:t> </a:t>
            </a:r>
          </a:p>
          <a:p>
            <a:pPr lvl="1"/>
            <a:r>
              <a:rPr lang="en-US" altLang="en-US"/>
              <a:t>1. to predict recurrence of cancer after standard treatment—and thus make informed decisions on more aggressive treatment.</a:t>
            </a:r>
          </a:p>
          <a:p>
            <a:pPr lvl="1"/>
            <a:r>
              <a:rPr lang="en-US" altLang="en-US"/>
              <a:t>2. to predict the response of a patient to specific types of therapy/drugs</a:t>
            </a:r>
          </a:p>
        </p:txBody>
      </p:sp>
    </p:spTree>
    <p:extLst>
      <p:ext uri="{BB962C8B-B14F-4D97-AF65-F5344CB8AC3E}">
        <p14:creationId xmlns:p14="http://schemas.microsoft.com/office/powerpoint/2010/main" val="10820427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C6869912-BA0B-DC4D-BEC8-919650FB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Examples---various cancers…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E611D969-8DBA-BE41-B0E2-FE152B6A6C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Lung cancer drug---</a:t>
            </a:r>
            <a:r>
              <a:rPr lang="en-US" altLang="en-US" b="1" i="1"/>
              <a:t>Iressa</a:t>
            </a:r>
          </a:p>
          <a:p>
            <a:pPr lvl="1"/>
            <a:r>
              <a:rPr lang="en-US" altLang="en-US"/>
              <a:t>Works in only ~10% of patients, but in patients with specific EGF receptor mutation it is extremely effective.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Genetic testing may mean a cure for more patients, and avoiding a useless treatment for others.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…More specific drugs later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3305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C24E5-163A-604F-8F64-80EC26932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A4160-E839-C849-A733-CB79E69A2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Tests like the Oncotype tests belong to a set of  newer approaches to health care called ”precision medicine”.  In </a:t>
            </a:r>
            <a:r>
              <a:rPr lang="en-US" dirty="0" err="1"/>
              <a:t>gereral</a:t>
            </a:r>
            <a:r>
              <a:rPr lang="en-US" dirty="0"/>
              <a:t> it uses DNA/gene analysis to predict risk for diseases, intervention and treatment responses.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33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D5790E5B-3FD1-8C48-8A9D-CCB6DA90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Cancer treatment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D241A3CB-AAB9-2842-BE82-D4CEF166A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altLang="en-US" dirty="0"/>
              <a:t>Surgery---oldest cancer treatment---still important.  In many cases radiation or chemotherapy can only be successful if the tumor size is reduced in size.</a:t>
            </a:r>
          </a:p>
          <a:p>
            <a:endParaRPr lang="en-US" altLang="en-US" dirty="0"/>
          </a:p>
          <a:p>
            <a:r>
              <a:rPr lang="en-US" altLang="en-US" dirty="0"/>
              <a:t>Surgery has had an interesting history. I highly recommend reading the </a:t>
            </a:r>
            <a:r>
              <a:rPr lang="en-US" altLang="en-US" i="1" dirty="0"/>
              <a:t>Emperor of All Maladies</a:t>
            </a:r>
            <a:r>
              <a:rPr lang="en-US" altLang="en-US" dirty="0"/>
              <a:t>.  (Also PBS special)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797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32197-FF1A-454B-83A6-5ACA2211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Just</a:t>
            </a:r>
            <a:r>
              <a:rPr lang="en-US" dirty="0"/>
              <a:t> a last word on ionizing radiation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45F677A8-04AC-014D-A387-AA7539A30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Recall different radioisotopes emit different types of radiation---and alpha (</a:t>
            </a:r>
            <a:r>
              <a:rPr lang="en-US" altLang="en-US" dirty="0">
                <a:latin typeface="Symbol" pitchFamily="2" charset="2"/>
              </a:rPr>
              <a:t>) </a:t>
            </a:r>
            <a:r>
              <a:rPr lang="en-US" altLang="en-US" dirty="0"/>
              <a:t>radiation is the most damaging to biological tissues.</a:t>
            </a:r>
          </a:p>
          <a:p>
            <a:endParaRPr lang="en-US" altLang="en-US" dirty="0">
              <a:latin typeface="Symbol" pitchFamily="2" charset="2"/>
            </a:endParaRPr>
          </a:p>
          <a:p>
            <a:r>
              <a:rPr lang="en-US" altLang="en-US" dirty="0"/>
              <a:t>But </a:t>
            </a:r>
            <a:r>
              <a:rPr lang="en-US" altLang="en-US" dirty="0">
                <a:latin typeface="Symbol" pitchFamily="2" charset="2"/>
              </a:rPr>
              <a:t>a</a:t>
            </a:r>
            <a:r>
              <a:rPr lang="en-US" altLang="en-US" dirty="0"/>
              <a:t> is also the least penetrating to biological tissues. It is only only harmful when ingested or inhaled.</a:t>
            </a:r>
          </a:p>
        </p:txBody>
      </p:sp>
    </p:spTree>
    <p:extLst>
      <p:ext uri="{BB962C8B-B14F-4D97-AF65-F5344CB8AC3E}">
        <p14:creationId xmlns:p14="http://schemas.microsoft.com/office/powerpoint/2010/main" val="40937760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85906ABD-A8DC-634F-B620-549AA557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4B399C42-ECA2-244A-8379-1F23DDF2C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At one time, surgery was really the only “treatment” for cancer.  </a:t>
            </a:r>
          </a:p>
          <a:p>
            <a:pPr lvl="1"/>
            <a:r>
              <a:rPr lang="en-US" altLang="en-US"/>
              <a:t>i.e. mastectomy removes obvious tumor tissue as well as normal tissue.  Surgeons knew, complete removal of all cancer cells was tricky---so “radical mastectomy” became common.  (This left a woman without lymph nodes, muscle, connective tissue.  Disfiguring, life changing, and without much reduction in recurrence of the cancer) </a:t>
            </a:r>
            <a:r>
              <a:rPr lang="en-US" altLang="en-US">
                <a:sym typeface="Wingdings" pitchFamily="2" charset="2"/>
              </a:rPr>
              <a:t>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2385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A6F0E7BB-C44B-064C-8577-29E2E321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Alternatives to traditional surgery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97E45216-C32E-2B41-99D3-F96C04D99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Lumpectomy rather than mastectomy or other full removal of breast.</a:t>
            </a:r>
          </a:p>
          <a:p>
            <a:r>
              <a:rPr lang="en-US" altLang="en-US" sz="2800"/>
              <a:t>Laser surgery</a:t>
            </a:r>
          </a:p>
          <a:p>
            <a:r>
              <a:rPr lang="en-US" altLang="en-US" sz="2800"/>
              <a:t>Cryosurgery</a:t>
            </a:r>
          </a:p>
          <a:p>
            <a:r>
              <a:rPr lang="en-US" altLang="en-US" sz="2800"/>
              <a:t>Electro surgery</a:t>
            </a:r>
          </a:p>
          <a:p>
            <a:r>
              <a:rPr lang="en-US" altLang="en-US" sz="2800"/>
              <a:t>Ultrasound surgery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458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4173AAC3-AD99-5C48-BD41-32EE359E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01B0E67E-68B0-D24F-AEA1-169575E11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953000"/>
          </a:xfrm>
        </p:spPr>
        <p:txBody>
          <a:bodyPr/>
          <a:lstStyle/>
          <a:p>
            <a:r>
              <a:rPr lang="en-US" altLang="en-US" b="1" dirty="0"/>
              <a:t>Radon</a:t>
            </a:r>
            <a:r>
              <a:rPr lang="en-US" altLang="en-US" dirty="0"/>
              <a:t> is a radioactive gas, which is produced when</a:t>
            </a:r>
            <a:r>
              <a:rPr lang="en-US" altLang="en-US" b="1" dirty="0"/>
              <a:t> radium </a:t>
            </a:r>
            <a:r>
              <a:rPr lang="en-US" altLang="en-US" dirty="0"/>
              <a:t>decays, which is produced when decays! </a:t>
            </a:r>
            <a:r>
              <a:rPr lang="en-US" altLang="en-US" b="1" dirty="0"/>
              <a:t>uranium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Radon is easily inhaled. Radon emits </a:t>
            </a:r>
            <a:r>
              <a:rPr lang="en-US" altLang="en-US" dirty="0">
                <a:latin typeface="Symbol" pitchFamily="2" charset="2"/>
              </a:rPr>
              <a:t>a </a:t>
            </a:r>
            <a:r>
              <a:rPr lang="en-US" altLang="en-US" dirty="0"/>
              <a:t>particles and changes to polonium.  Polonium is a radioactive metal, that once inside the lungs continues to emit </a:t>
            </a:r>
            <a:r>
              <a:rPr lang="en-US" altLang="en-US" dirty="0">
                <a:latin typeface="Symbol" pitchFamily="2" charset="2"/>
              </a:rPr>
              <a:t>a </a:t>
            </a:r>
            <a:r>
              <a:rPr lang="en-US" altLang="en-US" dirty="0"/>
              <a:t>particles.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386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28D58E4B-AA42-2A4C-8728-A29A121CE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CE213BE-04F8-8B4A-9D94-473ECF614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So…exposure to radon is linked to lung cancer.  </a:t>
            </a:r>
          </a:p>
          <a:p>
            <a:endParaRPr lang="en-US" altLang="en-US"/>
          </a:p>
          <a:p>
            <a:r>
              <a:rPr lang="en-US" altLang="en-US">
                <a:sym typeface="Wingdings" pitchFamily="2" charset="2"/>
              </a:rPr>
              <a:t> North Dakota has some of the highest levels of Radon in the country .  (fig 6-8) </a:t>
            </a:r>
          </a:p>
          <a:p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Radon/polonium also end up in tobacco leaves that, when smoked,  expose the lungs to </a:t>
            </a:r>
            <a:r>
              <a:rPr lang="en-US" altLang="en-US">
                <a:latin typeface="Symbol" pitchFamily="2" charset="2"/>
              </a:rPr>
              <a:t>a </a:t>
            </a:r>
            <a:r>
              <a:rPr lang="en-US" altLang="en-US">
                <a:sym typeface="Wingdings" pitchFamily="2" charset="2"/>
              </a:rPr>
              <a:t>particles.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23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F9429476-ABC5-DF47-97CE-31D8C57F4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Radium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A0B4505F-1774-194D-9E2F-3A811B5B2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altLang="en-US"/>
              <a:t>An interesting and tragic discovery was made after radium was found to make paint luminescent (glows in the dark).</a:t>
            </a:r>
          </a:p>
          <a:p>
            <a:endParaRPr lang="en-US" altLang="en-US"/>
          </a:p>
          <a:p>
            <a:r>
              <a:rPr lang="en-US" altLang="en-US"/>
              <a:t>Radium paint was routinely use to paint watch dials to make them visible in the dark.</a:t>
            </a:r>
          </a:p>
          <a:p>
            <a:r>
              <a:rPr lang="en-US" altLang="en-US"/>
              <a:t>The workers who painted were mostly women who often use their tongues/mouths to wet the brush an make the tip pointed</a:t>
            </a:r>
          </a:p>
        </p:txBody>
      </p:sp>
    </p:spTree>
    <p:extLst>
      <p:ext uri="{BB962C8B-B14F-4D97-AF65-F5344CB8AC3E}">
        <p14:creationId xmlns:p14="http://schemas.microsoft.com/office/powerpoint/2010/main" val="311366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FE45676A-02CC-3447-951F-CCB746936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B1B4DA6B-2959-A34C-8F14-1B7D379B1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Radium is chemically similar to calcium and becomes concentrated in bone tissue. </a:t>
            </a:r>
          </a:p>
          <a:p>
            <a:endParaRPr lang="en-US" altLang="en-US"/>
          </a:p>
          <a:p>
            <a:r>
              <a:rPr lang="en-US" altLang="en-US"/>
              <a:t>Some of the women suffered acute radiation sickness---anemia, and necrosis of bone including jaw.</a:t>
            </a:r>
          </a:p>
          <a:p>
            <a:endParaRPr lang="en-US" altLang="en-US"/>
          </a:p>
          <a:p>
            <a:r>
              <a:rPr lang="en-US" altLang="en-US"/>
              <a:t>Some contracted bone cancer</a:t>
            </a:r>
          </a:p>
        </p:txBody>
      </p:sp>
    </p:spTree>
    <p:extLst>
      <p:ext uri="{BB962C8B-B14F-4D97-AF65-F5344CB8AC3E}">
        <p14:creationId xmlns:p14="http://schemas.microsoft.com/office/powerpoint/2010/main" val="316411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E34379E2-4B35-A447-A400-C1BA03817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 more! 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378637E1-CBDC-9947-A8D5-F3E5BCCD9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https://en.wikipedia.org/wiki/Radium_Girls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Several books</a:t>
            </a:r>
          </a:p>
          <a:p>
            <a:r>
              <a:rPr lang="en-US" altLang="en-US"/>
              <a:t>Play—”Our shining lives” was performed at MSU in 2015! </a:t>
            </a:r>
          </a:p>
        </p:txBody>
      </p:sp>
    </p:spTree>
    <p:extLst>
      <p:ext uri="{BB962C8B-B14F-4D97-AF65-F5344CB8AC3E}">
        <p14:creationId xmlns:p14="http://schemas.microsoft.com/office/powerpoint/2010/main" val="413670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5309</TotalTime>
  <Words>1854</Words>
  <Application>Microsoft Macintosh PowerPoint</Application>
  <PresentationFormat>On-screen Show (4:3)</PresentationFormat>
  <Paragraphs>204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Symbol</vt:lpstr>
      <vt:lpstr>Office Theme</vt:lpstr>
      <vt:lpstr>Cancer Biology Biol 445</vt:lpstr>
      <vt:lpstr>Announcements</vt:lpstr>
      <vt:lpstr>Where were we?</vt:lpstr>
      <vt:lpstr>Just a last word on ionizing radiation</vt:lpstr>
      <vt:lpstr>PowerPoint Presentation</vt:lpstr>
      <vt:lpstr>PowerPoint Presentation</vt:lpstr>
      <vt:lpstr>Radium</vt:lpstr>
      <vt:lpstr>PowerPoint Presentation</vt:lpstr>
      <vt:lpstr>Read more! </vt:lpstr>
      <vt:lpstr>Finally….</vt:lpstr>
      <vt:lpstr>Where were we…continued?</vt:lpstr>
      <vt:lpstr>Colon cancer screening</vt:lpstr>
      <vt:lpstr>Signs of colon cancer in feces—presence of blood or DNA with mutations</vt:lpstr>
      <vt:lpstr>New paper  linked next to lecture link.</vt:lpstr>
      <vt:lpstr>Epigenetic changes?</vt:lpstr>
      <vt:lpstr>PowerPoint Presentation</vt:lpstr>
      <vt:lpstr>Summary</vt:lpstr>
      <vt:lpstr>Educating the public</vt:lpstr>
      <vt:lpstr>PowerPoint Presentation</vt:lpstr>
      <vt:lpstr>Screening by blood tests--immunodetection</vt:lpstr>
      <vt:lpstr>Cancer research includes continuous search for tumor-specific molecules</vt:lpstr>
      <vt:lpstr>PowerPoint Presentation</vt:lpstr>
      <vt:lpstr>PowerPoint Presentation</vt:lpstr>
      <vt:lpstr>Another example Breast cancer is not one disease</vt:lpstr>
      <vt:lpstr>PowerPoint Presentation</vt:lpstr>
      <vt:lpstr>Methods</vt:lpstr>
      <vt:lpstr>PowerPoint Presentation</vt:lpstr>
      <vt:lpstr>PowerPoint Presentation</vt:lpstr>
      <vt:lpstr>PowerPoint Presentation</vt:lpstr>
      <vt:lpstr>Similar analysis for proteins</vt:lpstr>
      <vt:lpstr>PowerPoint Presentation</vt:lpstr>
      <vt:lpstr>Gaining ground…NGS</vt:lpstr>
      <vt:lpstr>PowerPoint Presentation</vt:lpstr>
      <vt:lpstr>Oncotype DX—breast cancer</vt:lpstr>
      <vt:lpstr>PowerPoint Presentation</vt:lpstr>
      <vt:lpstr>PowerPoint Presentation</vt:lpstr>
      <vt:lpstr>Examples---various cancers…</vt:lpstr>
      <vt:lpstr>PowerPoint Presentation</vt:lpstr>
      <vt:lpstr>Cancer treatment</vt:lpstr>
      <vt:lpstr>PowerPoint Presentation</vt:lpstr>
      <vt:lpstr>Alternatives to traditional surgery</vt:lpstr>
    </vt:vector>
  </TitlesOfParts>
  <Company>CEANDSU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Biology Biol 445</dc:title>
  <dc:creator>Joe.Super</dc:creator>
  <cp:lastModifiedBy>Super, Heidi</cp:lastModifiedBy>
  <cp:revision>227</cp:revision>
  <cp:lastPrinted>2020-02-12T16:48:13Z</cp:lastPrinted>
  <dcterms:created xsi:type="dcterms:W3CDTF">2010-08-03T14:43:51Z</dcterms:created>
  <dcterms:modified xsi:type="dcterms:W3CDTF">2020-04-15T13:15:43Z</dcterms:modified>
</cp:coreProperties>
</file>